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4" r:id="rId5"/>
    <p:sldId id="265" r:id="rId6"/>
    <p:sldId id="266" r:id="rId7"/>
    <p:sldId id="260" r:id="rId8"/>
    <p:sldId id="261" r:id="rId9"/>
    <p:sldId id="262" r:id="rId10"/>
    <p:sldId id="270" r:id="rId11"/>
    <p:sldId id="259" r:id="rId12"/>
    <p:sldId id="269" r:id="rId13"/>
    <p:sldId id="263" r:id="rId14"/>
    <p:sldId id="267" r:id="rId15"/>
    <p:sldId id="271" r:id="rId16"/>
    <p:sldId id="268" r:id="rId17"/>
    <p:sldId id="272" r:id="rId18"/>
    <p:sldId id="273" r:id="rId19"/>
    <p:sldId id="274" r:id="rId2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59" d="100"/>
          <a:sy n="59" d="100"/>
        </p:scale>
        <p:origin x="60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zitiv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xmlns="" id="{1676E81A-7D4E-EA8A-AEF9-127E0C3D85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o-RO"/>
              <a:t>Faceți clic pentru a edita stilul de titlu coordonator</a:t>
            </a:r>
            <a:endParaRPr lang="en-US"/>
          </a:p>
        </p:txBody>
      </p:sp>
      <p:sp>
        <p:nvSpPr>
          <p:cNvPr id="3" name="Subtitlu 2">
            <a:extLst>
              <a:ext uri="{FF2B5EF4-FFF2-40B4-BE49-F238E27FC236}">
                <a16:creationId xmlns:a16="http://schemas.microsoft.com/office/drawing/2014/main" xmlns="" id="{47BC6718-D72B-956E-E33C-D23143B40E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o-RO"/>
              <a:t>Faceți clic pentru a edita stilul de subtitlu coordonator</a:t>
            </a:r>
            <a:endParaRPr lang="en-US"/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xmlns="" id="{3DE64D56-1697-784F-C390-3E12648EC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D0AF9-CE2D-4C7E-A1BA-FD2274DD070E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xmlns="" id="{DC9937BF-3E21-8DE1-3BB5-674CE5DBA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xmlns="" id="{80A43E27-6E39-CE27-B875-AA7A94248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EB261-2647-40DC-8142-4788E632A31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xmlns="" id="{D5F67E07-13F4-2EC1-64B6-01B14890CA1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xmlns="" id="{41DC9124-9DC1-6AF7-F50F-621DF1EBDF5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8858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en-US" sz="11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	                  </a:t>
            </a:r>
            <a:endParaRPr kumimoji="0" lang="ro-RO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380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ext vertical și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xmlns="" id="{E0FD4DE3-19BA-8544-E31F-A81F233B9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  <a:endParaRPr lang="en-US"/>
          </a:p>
        </p:txBody>
      </p:sp>
      <p:sp>
        <p:nvSpPr>
          <p:cNvPr id="3" name="Substituent text vertical 2">
            <a:extLst>
              <a:ext uri="{FF2B5EF4-FFF2-40B4-BE49-F238E27FC236}">
                <a16:creationId xmlns:a16="http://schemas.microsoft.com/office/drawing/2014/main" xmlns="" id="{5564A5B3-9174-9552-5BD1-2EC79D853A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/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xmlns="" id="{0350BD4A-3F74-643E-09A6-700869324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D0AF9-CE2D-4C7E-A1BA-FD2274DD070E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xmlns="" id="{6372DB96-5451-9A29-177D-8DE7FC80F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xmlns="" id="{909E147F-2EE6-D053-D0FD-3B9274AAB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EB261-2647-40DC-8142-4788E632A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886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lu vertical ș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vertical 1">
            <a:extLst>
              <a:ext uri="{FF2B5EF4-FFF2-40B4-BE49-F238E27FC236}">
                <a16:creationId xmlns:a16="http://schemas.microsoft.com/office/drawing/2014/main" xmlns="" id="{1B9A7438-BCD3-A140-D1B6-D5A50D6E09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o-RO"/>
              <a:t>Faceți clic pentru a edita stilul de titlu coordonator</a:t>
            </a:r>
            <a:endParaRPr lang="en-US"/>
          </a:p>
        </p:txBody>
      </p:sp>
      <p:sp>
        <p:nvSpPr>
          <p:cNvPr id="3" name="Substituent text vertical 2">
            <a:extLst>
              <a:ext uri="{FF2B5EF4-FFF2-40B4-BE49-F238E27FC236}">
                <a16:creationId xmlns:a16="http://schemas.microsoft.com/office/drawing/2014/main" xmlns="" id="{84624F38-EED6-AF71-2ABB-31F2A01E0D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/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xmlns="" id="{E669DAD8-33B0-7371-DDC8-DA8C746CE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D0AF9-CE2D-4C7E-A1BA-FD2274DD070E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xmlns="" id="{B2E4A11B-FB39-A2CC-96A5-22D37CD55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xmlns="" id="{110BABEB-1E7E-8929-A2C2-59CDEDE70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EB261-2647-40DC-8142-4788E632A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785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u și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xmlns="" id="{26093E38-3638-6D9D-E8AF-A7220E206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  <a:endParaRPr lang="en-US"/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xmlns="" id="{6B90FE61-F0F7-B9FF-948D-29DB5066F8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/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xmlns="" id="{FB98E98B-935E-D42B-9B55-C35245834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D0AF9-CE2D-4C7E-A1BA-FD2274DD070E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xmlns="" id="{3C0E32FD-67AE-8AC3-8E63-415320EBF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xmlns="" id="{FF7C45E4-0168-E0E3-575E-29EF88ED9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EB261-2647-40DC-8142-4788E632A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372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ntet secțiu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xmlns="" id="{3D384339-8ECC-2F00-FB4F-4D876773F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o-RO"/>
              <a:t>Faceți clic pentru a edita stilul de titlu coordonator</a:t>
            </a:r>
            <a:endParaRPr lang="en-US"/>
          </a:p>
        </p:txBody>
      </p:sp>
      <p:sp>
        <p:nvSpPr>
          <p:cNvPr id="3" name="Substituent text 2">
            <a:extLst>
              <a:ext uri="{FF2B5EF4-FFF2-40B4-BE49-F238E27FC236}">
                <a16:creationId xmlns:a16="http://schemas.microsoft.com/office/drawing/2014/main" xmlns="" id="{DFC10CA0-9BF0-EDE8-D8EA-F39FFB3446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xmlns="" id="{729304C9-57F9-2E36-E1A5-68B254826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D0AF9-CE2D-4C7E-A1BA-FD2274DD070E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xmlns="" id="{CC5FAAB1-8E8C-E084-51A7-2DD69F711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xmlns="" id="{E3C8418B-BC60-BC8A-1803-788D63968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EB261-2647-40DC-8142-4788E632A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333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uă tipuri de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xmlns="" id="{6EBFB53C-2979-29B2-2B13-6BE411A86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  <a:endParaRPr lang="en-US"/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xmlns="" id="{A09E2077-140A-B48A-C0BF-DD04CEAAE9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/>
          </a:p>
        </p:txBody>
      </p:sp>
      <p:sp>
        <p:nvSpPr>
          <p:cNvPr id="4" name="Substituent conținut 3">
            <a:extLst>
              <a:ext uri="{FF2B5EF4-FFF2-40B4-BE49-F238E27FC236}">
                <a16:creationId xmlns:a16="http://schemas.microsoft.com/office/drawing/2014/main" xmlns="" id="{447A4270-16DC-FB80-883A-D97AB8FFB5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/>
          </a:p>
        </p:txBody>
      </p:sp>
      <p:sp>
        <p:nvSpPr>
          <p:cNvPr id="5" name="Substituent dată 4">
            <a:extLst>
              <a:ext uri="{FF2B5EF4-FFF2-40B4-BE49-F238E27FC236}">
                <a16:creationId xmlns:a16="http://schemas.microsoft.com/office/drawing/2014/main" xmlns="" id="{722E388B-1BDE-109B-F470-76AD7DFC7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D0AF9-CE2D-4C7E-A1BA-FD2274DD070E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Substituent subsol 5">
            <a:extLst>
              <a:ext uri="{FF2B5EF4-FFF2-40B4-BE49-F238E27FC236}">
                <a16:creationId xmlns:a16="http://schemas.microsoft.com/office/drawing/2014/main" xmlns="" id="{4E14984F-45F3-2F96-F45F-ACCD8F783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stituent număr diapozitiv 6">
            <a:extLst>
              <a:ext uri="{FF2B5EF4-FFF2-40B4-BE49-F238E27FC236}">
                <a16:creationId xmlns:a16="http://schemas.microsoft.com/office/drawing/2014/main" xmlns="" id="{1E306147-8610-5BEE-C1B1-C7E3375A9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EB261-2647-40DC-8142-4788E632A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710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ț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xmlns="" id="{DEA48CC4-C325-DA80-40E9-83F69FC74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o-RO"/>
              <a:t>Faceți clic pentru a edita stilul de titlu coordonator</a:t>
            </a:r>
            <a:endParaRPr lang="en-US"/>
          </a:p>
        </p:txBody>
      </p:sp>
      <p:sp>
        <p:nvSpPr>
          <p:cNvPr id="3" name="Substituent text 2">
            <a:extLst>
              <a:ext uri="{FF2B5EF4-FFF2-40B4-BE49-F238E27FC236}">
                <a16:creationId xmlns:a16="http://schemas.microsoft.com/office/drawing/2014/main" xmlns="" id="{1851AA99-91E0-507E-7DD5-481DFFB3D7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4" name="Substituent conținut 3">
            <a:extLst>
              <a:ext uri="{FF2B5EF4-FFF2-40B4-BE49-F238E27FC236}">
                <a16:creationId xmlns:a16="http://schemas.microsoft.com/office/drawing/2014/main" xmlns="" id="{C4236A24-331A-DF2A-1C6E-1DDD811E89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/>
          </a:p>
        </p:txBody>
      </p:sp>
      <p:sp>
        <p:nvSpPr>
          <p:cNvPr id="5" name="Substituent text 4">
            <a:extLst>
              <a:ext uri="{FF2B5EF4-FFF2-40B4-BE49-F238E27FC236}">
                <a16:creationId xmlns:a16="http://schemas.microsoft.com/office/drawing/2014/main" xmlns="" id="{0026E755-5942-6D54-5940-DF273F11CD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6" name="Substituent conținut 5">
            <a:extLst>
              <a:ext uri="{FF2B5EF4-FFF2-40B4-BE49-F238E27FC236}">
                <a16:creationId xmlns:a16="http://schemas.microsoft.com/office/drawing/2014/main" xmlns="" id="{F190B6EB-E36D-40A1-4AA2-63D4140DED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/>
          </a:p>
        </p:txBody>
      </p:sp>
      <p:sp>
        <p:nvSpPr>
          <p:cNvPr id="7" name="Substituent dată 6">
            <a:extLst>
              <a:ext uri="{FF2B5EF4-FFF2-40B4-BE49-F238E27FC236}">
                <a16:creationId xmlns:a16="http://schemas.microsoft.com/office/drawing/2014/main" xmlns="" id="{51330F08-699F-EBE0-B5E7-808DA8EB9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D0AF9-CE2D-4C7E-A1BA-FD2274DD070E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8" name="Substituent subsol 7">
            <a:extLst>
              <a:ext uri="{FF2B5EF4-FFF2-40B4-BE49-F238E27FC236}">
                <a16:creationId xmlns:a16="http://schemas.microsoft.com/office/drawing/2014/main" xmlns="" id="{D2EF543C-1047-ECC2-DBDF-480580086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stituent număr diapozitiv 8">
            <a:extLst>
              <a:ext uri="{FF2B5EF4-FFF2-40B4-BE49-F238E27FC236}">
                <a16:creationId xmlns:a16="http://schemas.microsoft.com/office/drawing/2014/main" xmlns="" id="{5F326BD3-0FCF-D056-9BAB-C56046C85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EB261-2647-40DC-8142-4788E632A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011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oar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xmlns="" id="{8C13ED41-2BFC-E151-C48E-7A6A9E9FF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  <a:endParaRPr lang="en-US"/>
          </a:p>
        </p:txBody>
      </p:sp>
      <p:sp>
        <p:nvSpPr>
          <p:cNvPr id="3" name="Substituent dată 2">
            <a:extLst>
              <a:ext uri="{FF2B5EF4-FFF2-40B4-BE49-F238E27FC236}">
                <a16:creationId xmlns:a16="http://schemas.microsoft.com/office/drawing/2014/main" xmlns="" id="{71F6E1BE-9F94-5AA9-A212-9B3145E53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D0AF9-CE2D-4C7E-A1BA-FD2274DD070E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4" name="Substituent subsol 3">
            <a:extLst>
              <a:ext uri="{FF2B5EF4-FFF2-40B4-BE49-F238E27FC236}">
                <a16:creationId xmlns:a16="http://schemas.microsoft.com/office/drawing/2014/main" xmlns="" id="{593C2B93-D107-50B8-1E4E-DBF0EF6A4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stituent număr diapozitiv 4">
            <a:extLst>
              <a:ext uri="{FF2B5EF4-FFF2-40B4-BE49-F238E27FC236}">
                <a16:creationId xmlns:a16="http://schemas.microsoft.com/office/drawing/2014/main" xmlns="" id="{B148452A-4F01-0AC1-2320-5659E6AF6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EB261-2647-40DC-8142-4788E632A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696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ecomple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dată 1">
            <a:extLst>
              <a:ext uri="{FF2B5EF4-FFF2-40B4-BE49-F238E27FC236}">
                <a16:creationId xmlns:a16="http://schemas.microsoft.com/office/drawing/2014/main" xmlns="" id="{A39591A4-0451-1E61-6CE6-49154B039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D0AF9-CE2D-4C7E-A1BA-FD2274DD070E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3" name="Substituent subsol 2">
            <a:extLst>
              <a:ext uri="{FF2B5EF4-FFF2-40B4-BE49-F238E27FC236}">
                <a16:creationId xmlns:a16="http://schemas.microsoft.com/office/drawing/2014/main" xmlns="" id="{C1E46E88-26A3-135B-9502-B9445508C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stituent număr diapozitiv 3">
            <a:extLst>
              <a:ext uri="{FF2B5EF4-FFF2-40B4-BE49-F238E27FC236}">
                <a16:creationId xmlns:a16="http://schemas.microsoft.com/office/drawing/2014/main" xmlns="" id="{84C62770-2AC6-1A99-7634-FAF188C17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EB261-2647-40DC-8142-4788E632A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418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ținut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xmlns="" id="{7E777D61-5CDA-ABB4-778D-DC11C7658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o-RO"/>
              <a:t>Faceți clic pentru a edita stilul de titlu coordonator</a:t>
            </a:r>
            <a:endParaRPr lang="en-US"/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xmlns="" id="{22E0C379-D3AE-4559-0E97-667C05F9D2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/>
          </a:p>
        </p:txBody>
      </p:sp>
      <p:sp>
        <p:nvSpPr>
          <p:cNvPr id="4" name="Substituent text 3">
            <a:extLst>
              <a:ext uri="{FF2B5EF4-FFF2-40B4-BE49-F238E27FC236}">
                <a16:creationId xmlns:a16="http://schemas.microsoft.com/office/drawing/2014/main" xmlns="" id="{EFACA177-8E75-E815-7F77-FF4EF37AC1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5" name="Substituent dată 4">
            <a:extLst>
              <a:ext uri="{FF2B5EF4-FFF2-40B4-BE49-F238E27FC236}">
                <a16:creationId xmlns:a16="http://schemas.microsoft.com/office/drawing/2014/main" xmlns="" id="{B73974CE-DD96-DFDE-5221-9C4F6786B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D0AF9-CE2D-4C7E-A1BA-FD2274DD070E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Substituent subsol 5">
            <a:extLst>
              <a:ext uri="{FF2B5EF4-FFF2-40B4-BE49-F238E27FC236}">
                <a16:creationId xmlns:a16="http://schemas.microsoft.com/office/drawing/2014/main" xmlns="" id="{7BFB064F-2742-3130-77CD-057ABCED9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stituent număr diapozitiv 6">
            <a:extLst>
              <a:ext uri="{FF2B5EF4-FFF2-40B4-BE49-F238E27FC236}">
                <a16:creationId xmlns:a16="http://schemas.microsoft.com/office/drawing/2014/main" xmlns="" id="{DE2AA3C3-086B-FA58-6878-51E7DFCF8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EB261-2647-40DC-8142-4788E632A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698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ine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xmlns="" id="{54FE9F35-D2A5-7A58-5ABC-41223BF56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o-RO"/>
              <a:t>Faceți clic pentru a edita stilul de titlu coordonator</a:t>
            </a:r>
            <a:endParaRPr lang="en-US"/>
          </a:p>
        </p:txBody>
      </p:sp>
      <p:sp>
        <p:nvSpPr>
          <p:cNvPr id="3" name="Substituent imagine 2">
            <a:extLst>
              <a:ext uri="{FF2B5EF4-FFF2-40B4-BE49-F238E27FC236}">
                <a16:creationId xmlns:a16="http://schemas.microsoft.com/office/drawing/2014/main" xmlns="" id="{0E886071-1C84-3D8B-BA8D-4F703343DD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ubstituent text 3">
            <a:extLst>
              <a:ext uri="{FF2B5EF4-FFF2-40B4-BE49-F238E27FC236}">
                <a16:creationId xmlns:a16="http://schemas.microsoft.com/office/drawing/2014/main" xmlns="" id="{3A6714F2-B234-58BE-8374-1BF629970B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5" name="Substituent dată 4">
            <a:extLst>
              <a:ext uri="{FF2B5EF4-FFF2-40B4-BE49-F238E27FC236}">
                <a16:creationId xmlns:a16="http://schemas.microsoft.com/office/drawing/2014/main" xmlns="" id="{E0B3B690-11E4-536E-F9A3-A29C9E02E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D0AF9-CE2D-4C7E-A1BA-FD2274DD070E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Substituent subsol 5">
            <a:extLst>
              <a:ext uri="{FF2B5EF4-FFF2-40B4-BE49-F238E27FC236}">
                <a16:creationId xmlns:a16="http://schemas.microsoft.com/office/drawing/2014/main" xmlns="" id="{7EB15A07-479C-69AF-D5DA-3CE3F47CE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stituent număr diapozitiv 6">
            <a:extLst>
              <a:ext uri="{FF2B5EF4-FFF2-40B4-BE49-F238E27FC236}">
                <a16:creationId xmlns:a16="http://schemas.microsoft.com/office/drawing/2014/main" xmlns="" id="{E6E7303A-CF55-77AA-48AD-8A4D862CA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EB261-2647-40DC-8142-4788E632A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110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titlu 1">
            <a:extLst>
              <a:ext uri="{FF2B5EF4-FFF2-40B4-BE49-F238E27FC236}">
                <a16:creationId xmlns:a16="http://schemas.microsoft.com/office/drawing/2014/main" xmlns="" id="{274C0ACA-3F1A-6261-6F13-2D6DA7012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652" y="934390"/>
            <a:ext cx="10515600" cy="590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Substituent text 2">
            <a:extLst>
              <a:ext uri="{FF2B5EF4-FFF2-40B4-BE49-F238E27FC236}">
                <a16:creationId xmlns:a16="http://schemas.microsoft.com/office/drawing/2014/main" xmlns="" id="{C51758F9-69E6-B577-486E-A2845DAC79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4863" y="1598222"/>
            <a:ext cx="10515600" cy="30745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o-RO" dirty="0"/>
              <a:t>Faceţi clic pentru a edita Master stiluri text</a:t>
            </a:r>
          </a:p>
          <a:p>
            <a:pPr lvl="1"/>
            <a:r>
              <a:rPr lang="ro-RO" dirty="0"/>
              <a:t>al doilea nivel</a:t>
            </a:r>
          </a:p>
          <a:p>
            <a:pPr lvl="2"/>
            <a:r>
              <a:rPr lang="ro-RO" dirty="0"/>
              <a:t>al treilea nivel</a:t>
            </a:r>
          </a:p>
          <a:p>
            <a:pPr lvl="3"/>
            <a:r>
              <a:rPr lang="ro-RO" dirty="0"/>
              <a:t>al patrulea nivel</a:t>
            </a:r>
          </a:p>
          <a:p>
            <a:pPr lvl="4"/>
            <a:r>
              <a:rPr lang="ro-RO" dirty="0"/>
              <a:t>al cincilea nivel</a:t>
            </a:r>
            <a:endParaRPr lang="en-US" dirty="0"/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xmlns="" id="{60DB09D6-866C-6F6F-6A42-C38D2B9F24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D0AF9-CE2D-4C7E-A1BA-FD2274DD070E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xmlns="" id="{D4D9A128-ED08-6EC0-38FD-8C67A7CC6E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xmlns="" id="{0454EBCD-091E-6EE4-761A-B0CCE1D4B0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0EB261-2647-40DC-8142-4788E632A31E}" type="slidenum">
              <a:rPr lang="en-US" smtClean="0"/>
              <a:t>‹#›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6F6A19EE-7A4D-F487-ECF1-88314B72E71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51" y="140097"/>
            <a:ext cx="50482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4" descr="O imagine care conține Grafică, design grafic, siluetă, proiectare&#10;&#10;Descriere generată automat">
            <a:extLst>
              <a:ext uri="{FF2B5EF4-FFF2-40B4-BE49-F238E27FC236}">
                <a16:creationId xmlns:a16="http://schemas.microsoft.com/office/drawing/2014/main" xmlns="" id="{A9C73399-41A2-270B-50D0-8603F214FEA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320" y="85876"/>
            <a:ext cx="514350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xmlns="" id="{639586AE-8C27-20F3-833C-FA67B955A3D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xmlns="" id="{C31F66AB-D1C9-7067-103F-E921F09FBEA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983620"/>
            <a:ext cx="5436104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	                  </a:t>
            </a:r>
            <a:endParaRPr kumimoji="0" lang="ro-RO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xmlns="" id="{7579CD83-4B2B-654C-1BC0-005CA9591AE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4147" y="541218"/>
            <a:ext cx="977229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Ministerul</a:t>
            </a:r>
            <a:r>
              <a:rPr kumimoji="0" lang="fr-FR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Sănătății</a:t>
            </a:r>
            <a:r>
              <a:rPr kumimoji="0" lang="ro-RO" altLang="en-US" sz="9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kumimoji="0" lang="ro-RO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kumimoji="0" lang="fr-FR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kumimoji="0" lang="fr-FR" altLang="en-US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Institutul</a:t>
            </a:r>
            <a:r>
              <a:rPr kumimoji="0" lang="fr-FR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Național</a:t>
            </a:r>
            <a:r>
              <a:rPr kumimoji="0" lang="fr-FR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o-RO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</a:t>
            </a:r>
            <a:r>
              <a:rPr kumimoji="0" lang="fr-FR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kumimoji="0" lang="fr-FR" altLang="en-US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Sănătate</a:t>
            </a:r>
            <a:r>
              <a:rPr kumimoji="0" lang="fr-FR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Publică</a:t>
            </a:r>
            <a:r>
              <a:rPr kumimoji="0" lang="fr-FR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endParaRPr kumimoji="0" lang="fr-FR" altLang="en-US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473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xmlns="" id="{2EEEBD94-540E-FD1D-491F-409F1139CB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6913" y="81229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o-RO" b="1" dirty="0">
                <a:solidFill>
                  <a:srgbClr val="323E4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“Farfuria colorată, sănătoasă și bogată”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Subtitlu 2">
            <a:extLst>
              <a:ext uri="{FF2B5EF4-FFF2-40B4-BE49-F238E27FC236}">
                <a16:creationId xmlns:a16="http://schemas.microsoft.com/office/drawing/2014/main" xmlns="" id="{BBD789A8-EB2D-3394-849B-3FC56219EF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27607" y="2521460"/>
            <a:ext cx="6754484" cy="3715438"/>
          </a:xfrm>
        </p:spPr>
        <p:txBody>
          <a:bodyPr>
            <a:normAutofit/>
          </a:bodyPr>
          <a:lstStyle/>
          <a:p>
            <a:r>
              <a:rPr lang="ro-RO" sz="3600" b="1" dirty="0">
                <a:solidFill>
                  <a:schemeClr val="accent6">
                    <a:lumMod val="75000"/>
                  </a:schemeClr>
                </a:solidFill>
              </a:rPr>
              <a:t>FARFURIA SĂNĂTOASĂ  trebuie să conțină: </a:t>
            </a:r>
          </a:p>
          <a:p>
            <a:pPr marL="1257300" lvl="2" indent="-342900" algn="l">
              <a:buFont typeface="Wingdings" panose="05000000000000000000" pitchFamily="2" charset="2"/>
              <a:buChar char="v"/>
            </a:pPr>
            <a:r>
              <a:rPr lang="ro-RO" sz="2800" dirty="0"/>
              <a:t> JUMĂTATE FRUCTE ȘI LEGUME </a:t>
            </a:r>
          </a:p>
          <a:p>
            <a:pPr marL="1257300" lvl="2" indent="-342900" algn="l">
              <a:buFont typeface="Wingdings" panose="05000000000000000000" pitchFamily="2" charset="2"/>
              <a:buChar char="v"/>
            </a:pPr>
            <a:r>
              <a:rPr lang="ro-RO" sz="2800" dirty="0"/>
              <a:t>UN SFERT CARNE, PEȘTE, OUĂ, BRÂNZĂ,  LEGUMINOASE (mazăre, fasole, linte etc) </a:t>
            </a:r>
          </a:p>
          <a:p>
            <a:pPr marL="1257300" lvl="2" indent="-342900" algn="l">
              <a:buFont typeface="Wingdings" panose="05000000000000000000" pitchFamily="2" charset="2"/>
              <a:buChar char="v"/>
            </a:pPr>
            <a:r>
              <a:rPr lang="ro-RO" sz="2800" dirty="0"/>
              <a:t> UN SFERT CEREALE ȘI PASTE INTEGRALE, CARTOFI</a:t>
            </a:r>
          </a:p>
          <a:p>
            <a:endParaRPr lang="en-US" dirty="0"/>
          </a:p>
        </p:txBody>
      </p:sp>
      <p:pic>
        <p:nvPicPr>
          <p:cNvPr id="4" name="Imagine 3">
            <a:extLst>
              <a:ext uri="{FF2B5EF4-FFF2-40B4-BE49-F238E27FC236}">
                <a16:creationId xmlns:a16="http://schemas.microsoft.com/office/drawing/2014/main" xmlns="" id="{FA0CF66D-C32D-2F67-A9DF-BCAD6C6538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36" y="2157532"/>
            <a:ext cx="4040255" cy="38881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201534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xmlns="" id="{7D973830-81C9-E36A-C896-C22395A24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883" y="1102009"/>
            <a:ext cx="3136510" cy="590762"/>
          </a:xfrm>
        </p:spPr>
        <p:txBody>
          <a:bodyPr>
            <a:normAutofit fontScale="90000"/>
          </a:bodyPr>
          <a:lstStyle/>
          <a:p>
            <a:pPr algn="ctr"/>
            <a:r>
              <a:rPr lang="ro-RO" dirty="0"/>
              <a:t>GRĂSIMI</a:t>
            </a:r>
            <a:endParaRPr lang="en-US" dirty="0"/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xmlns="" id="{D18D16C1-AF3E-6020-B0FA-3FC1EB63C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2663" y="1397390"/>
            <a:ext cx="5989608" cy="4351338"/>
          </a:xfrm>
        </p:spPr>
        <p:txBody>
          <a:bodyPr>
            <a:normAutofit lnSpcReduction="10000"/>
          </a:bodyPr>
          <a:lstStyle/>
          <a:p>
            <a:pPr algn="l"/>
            <a:endParaRPr lang="en-US" sz="1800" b="0" i="0" u="none" strike="noStrike" baseline="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endParaRPr lang="en-US" sz="1800" b="0" i="0" u="none" strike="noStrike" baseline="0" dirty="0">
              <a:latin typeface="Tahoma" panose="020B0604030504040204" pitchFamily="34" charset="0"/>
            </a:endParaRPr>
          </a:p>
          <a:p>
            <a:pPr marL="0" indent="0">
              <a:buNone/>
            </a:pPr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/>
            </a:r>
            <a:b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i="0" u="none" strike="noStrike" baseline="0" dirty="0" err="1"/>
              <a:t>Consum</a:t>
            </a:r>
            <a:r>
              <a:rPr lang="ro-RO" i="0" u="none" strike="noStrike" baseline="0" dirty="0"/>
              <a:t>ă</a:t>
            </a:r>
            <a:r>
              <a:rPr lang="en-US" i="0" u="none" strike="noStrike" baseline="0" dirty="0"/>
              <a:t> </a:t>
            </a:r>
            <a:r>
              <a:rPr lang="en-US" b="1" i="0" u="none" strike="noStrike" baseline="0" dirty="0" err="1">
                <a:solidFill>
                  <a:schemeClr val="accent4">
                    <a:lumMod val="75000"/>
                  </a:schemeClr>
                </a:solidFill>
              </a:rPr>
              <a:t>grăsimi</a:t>
            </a:r>
            <a:r>
              <a:rPr lang="en-US" b="1" i="0" u="none" strike="noStrike" baseline="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b="1" i="0" u="none" strike="noStrike" baseline="0" dirty="0" err="1">
                <a:solidFill>
                  <a:schemeClr val="accent4">
                    <a:lumMod val="75000"/>
                  </a:schemeClr>
                </a:solidFill>
              </a:rPr>
              <a:t>bune</a:t>
            </a:r>
            <a:r>
              <a:rPr lang="en-US" b="1" i="0" u="none" strike="noStrike" baseline="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i="0" u="none" strike="noStrike" baseline="0" dirty="0" err="1"/>
              <a:t>pentru</a:t>
            </a:r>
            <a:r>
              <a:rPr lang="en-US" i="0" u="none" strike="noStrike" baseline="0" dirty="0"/>
              <a:t> </a:t>
            </a:r>
            <a:r>
              <a:rPr lang="en-US" i="0" u="none" strike="noStrike" baseline="0" dirty="0" err="1"/>
              <a:t>sănătate</a:t>
            </a:r>
            <a:r>
              <a:rPr lang="ro-RO" dirty="0"/>
              <a:t>:</a:t>
            </a:r>
            <a:endParaRPr lang="en-US" dirty="0"/>
          </a:p>
          <a:p>
            <a:r>
              <a:rPr lang="it-IT" i="0" u="none" strike="noStrike" baseline="0" dirty="0"/>
              <a:t>Uleiurile conțin vitamine și grăsimi</a:t>
            </a:r>
            <a:r>
              <a:rPr lang="ro-RO" i="0" u="none" strike="noStrike" baseline="0" dirty="0"/>
              <a:t> necesare creșterii </a:t>
            </a:r>
            <a:r>
              <a:rPr lang="ro-RO" dirty="0"/>
              <a:t>și funcționării </a:t>
            </a:r>
            <a:r>
              <a:rPr lang="ro-RO" i="0" u="none" strike="noStrike" baseline="0" dirty="0"/>
              <a:t>organismului</a:t>
            </a:r>
            <a:r>
              <a:rPr lang="it-IT" i="0" u="none" strike="noStrike" baseline="0" dirty="0"/>
              <a:t> </a:t>
            </a:r>
            <a:endParaRPr lang="ro-RO" i="0" u="none" strike="noStrike" baseline="0" dirty="0"/>
          </a:p>
          <a:p>
            <a:endParaRPr lang="en-US" i="0" u="none" strike="noStrike" baseline="0" dirty="0"/>
          </a:p>
          <a:p>
            <a:r>
              <a:rPr lang="en-US" i="0" u="none" strike="noStrike" baseline="0" dirty="0" err="1"/>
              <a:t>Grăsimi</a:t>
            </a:r>
            <a:r>
              <a:rPr lang="en-US" i="0" u="none" strike="noStrike" baseline="0" dirty="0"/>
              <a:t> </a:t>
            </a:r>
            <a:r>
              <a:rPr lang="en-US" i="0" u="none" strike="noStrike" baseline="0" dirty="0" err="1"/>
              <a:t>bune</a:t>
            </a:r>
            <a:r>
              <a:rPr lang="en-US" i="0" u="none" strike="noStrike" baseline="0" dirty="0"/>
              <a:t> sunt </a:t>
            </a:r>
            <a:r>
              <a:rPr lang="en-US" i="0" u="none" strike="noStrike" baseline="0" dirty="0" err="1"/>
              <a:t>și</a:t>
            </a:r>
            <a:r>
              <a:rPr lang="en-US" i="0" u="none" strike="noStrike" baseline="0" dirty="0"/>
              <a:t> </a:t>
            </a:r>
            <a:r>
              <a:rPr lang="en-US" i="0" u="none" strike="noStrike" baseline="0" dirty="0" err="1"/>
              <a:t>în</a:t>
            </a:r>
            <a:r>
              <a:rPr lang="en-US" i="0" u="none" strike="noStrike" baseline="0" dirty="0"/>
              <a:t> NUCI, PEȘTE gras</a:t>
            </a:r>
            <a:r>
              <a:rPr lang="ro-RO" i="0" u="none" strike="noStrike" baseline="0" dirty="0"/>
              <a:t> (somon, macrou, hering)</a:t>
            </a:r>
            <a:r>
              <a:rPr lang="en-US" i="0" u="none" strike="noStrike" baseline="0" dirty="0"/>
              <a:t>, AVOCADO </a:t>
            </a:r>
          </a:p>
          <a:p>
            <a:endParaRPr lang="en-US" dirty="0"/>
          </a:p>
        </p:txBody>
      </p:sp>
      <p:pic>
        <p:nvPicPr>
          <p:cNvPr id="5" name="Imagine 4">
            <a:extLst>
              <a:ext uri="{FF2B5EF4-FFF2-40B4-BE49-F238E27FC236}">
                <a16:creationId xmlns:a16="http://schemas.microsoft.com/office/drawing/2014/main" xmlns="" id="{448A0A38-4C7A-1151-751E-965B78EED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825" y="1880558"/>
            <a:ext cx="510683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xmlns="" id="{4F2A4D40-DB5A-01E9-E1B5-30E6C357C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353530"/>
            <a:ext cx="10515600" cy="1325563"/>
          </a:xfrm>
        </p:spPr>
        <p:txBody>
          <a:bodyPr>
            <a:normAutofit fontScale="90000"/>
          </a:bodyPr>
          <a:lstStyle/>
          <a:p>
            <a:pPr algn="l"/>
            <a:r>
              <a:rPr lang="en-US" sz="1800" b="0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</a:rPr>
              <a:t/>
            </a:r>
            <a:br>
              <a:rPr lang="en-US" sz="1800" b="0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</a:rPr>
            </a:br>
            <a:r>
              <a:rPr lang="en-US" sz="1800" b="0" i="0" u="none" strike="noStrike" baseline="0" dirty="0">
                <a:latin typeface="Tahoma" panose="020B0604030504040204" pitchFamily="34" charset="0"/>
              </a:rPr>
              <a:t/>
            </a:r>
            <a:br>
              <a:rPr lang="en-US" sz="1800" b="0" i="0" u="none" strike="noStrike" baseline="0" dirty="0">
                <a:latin typeface="Tahoma" panose="020B0604030504040204" pitchFamily="34" charset="0"/>
              </a:rPr>
            </a:br>
            <a:r>
              <a:rPr lang="en-US" sz="4900" i="0" u="none" strike="noStrike" baseline="0" dirty="0"/>
              <a:t>EVIT</a:t>
            </a:r>
            <a:r>
              <a:rPr lang="ro-RO" sz="4900" i="0" u="none" strike="noStrike" baseline="0" dirty="0"/>
              <a:t>Ă</a:t>
            </a:r>
            <a:r>
              <a:rPr lang="en-US" sz="4900" i="0" u="none" strike="noStrike" baseline="0" dirty="0"/>
              <a:t> GRĂSIMILE "</a:t>
            </a:r>
            <a:r>
              <a:rPr lang="en-US" sz="4900" b="1" i="0" u="none" strike="noStrike" baseline="0" dirty="0"/>
              <a:t>ASCUNSE</a:t>
            </a:r>
            <a:r>
              <a:rPr lang="en-US" sz="4900" i="0" u="none" strike="noStrike" baseline="0" dirty="0"/>
              <a:t>" </a:t>
            </a:r>
            <a:r>
              <a:rPr lang="ro-RO" sz="4900" i="0" u="none" strike="noStrike" baseline="0" dirty="0"/>
              <a:t>Î</a:t>
            </a:r>
            <a:r>
              <a:rPr lang="en-US" sz="4900" i="0" u="none" strike="noStrike" baseline="0" dirty="0"/>
              <a:t>N MEZELURI, DULCIURI, FAST FOOD ȘI SEMIPREPARATE. </a:t>
            </a:r>
          </a:p>
        </p:txBody>
      </p:sp>
      <p:pic>
        <p:nvPicPr>
          <p:cNvPr id="6" name="Imagine 5">
            <a:extLst>
              <a:ext uri="{FF2B5EF4-FFF2-40B4-BE49-F238E27FC236}">
                <a16:creationId xmlns:a16="http://schemas.microsoft.com/office/drawing/2014/main" xmlns="" id="{EE39CC65-00CA-4F7F-0D02-5B2EC4226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265" y="1885215"/>
            <a:ext cx="7668883" cy="430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473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xmlns="" id="{7D973830-81C9-E36A-C896-C22395A24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1800" b="0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</a:rPr>
              <a:t/>
            </a:r>
            <a:br>
              <a:rPr lang="en-US" sz="1800" b="0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</a:rPr>
            </a:br>
            <a:r>
              <a:rPr lang="en-US" i="0" u="none" strike="noStrike" baseline="0" dirty="0"/>
              <a:t>EVIT</a:t>
            </a:r>
            <a:r>
              <a:rPr lang="ro-RO" i="0" u="none" strike="noStrike" baseline="0" dirty="0"/>
              <a:t>Ă</a:t>
            </a:r>
            <a:r>
              <a:rPr lang="ro-RO" dirty="0"/>
              <a:t> ZAHĂRUL ”</a:t>
            </a:r>
            <a:r>
              <a:rPr lang="ro-RO" b="1" dirty="0"/>
              <a:t>ASCUNS</a:t>
            </a:r>
            <a:r>
              <a:rPr lang="ro-RO" dirty="0"/>
              <a:t>” ÎN BĂUTURILE RĂCORITOARE </a:t>
            </a:r>
            <a:r>
              <a:rPr lang="en-US" i="0" u="none" strike="noStrike" baseline="0" dirty="0"/>
              <a:t> </a:t>
            </a:r>
            <a:endParaRPr lang="en-US" dirty="0"/>
          </a:p>
        </p:txBody>
      </p:sp>
      <p:pic>
        <p:nvPicPr>
          <p:cNvPr id="5" name="Imagine 4">
            <a:extLst>
              <a:ext uri="{FF2B5EF4-FFF2-40B4-BE49-F238E27FC236}">
                <a16:creationId xmlns:a16="http://schemas.microsoft.com/office/drawing/2014/main" xmlns="" id="{F6CC5026-1A4E-97C2-7F1B-DC45904FC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642" y="1712886"/>
            <a:ext cx="6686203" cy="514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3402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xmlns="" id="{7D973830-81C9-E36A-C896-C22395A24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o-RO" dirty="0"/>
              <a:t>LICHIDE</a:t>
            </a:r>
            <a:endParaRPr lang="en-US" dirty="0"/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xmlns="" id="{D18D16C1-AF3E-6020-B0FA-3FC1EB63C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2392" y="1690688"/>
            <a:ext cx="5989608" cy="4351338"/>
          </a:xfrm>
        </p:spPr>
        <p:txBody>
          <a:bodyPr>
            <a:noAutofit/>
          </a:bodyPr>
          <a:lstStyle/>
          <a:p>
            <a:r>
              <a:rPr lang="ro-RO" dirty="0">
                <a:effectLst/>
                <a:ea typeface="Calibri" panose="020F0502020204030204" pitchFamily="34" charset="0"/>
              </a:rPr>
              <a:t>Bea apă – cel puțin </a:t>
            </a:r>
            <a:r>
              <a:rPr lang="fr-FR" dirty="0">
                <a:effectLst/>
                <a:ea typeface="Calibri" panose="020F0502020204030204" pitchFamily="34" charset="0"/>
              </a:rPr>
              <a:t>4-5 </a:t>
            </a:r>
            <a:r>
              <a:rPr lang="fr-FR" dirty="0" err="1">
                <a:effectLst/>
                <a:ea typeface="Calibri" panose="020F0502020204030204" pitchFamily="34" charset="0"/>
              </a:rPr>
              <a:t>căni</a:t>
            </a:r>
            <a:r>
              <a:rPr lang="fr-FR" dirty="0">
                <a:effectLst/>
                <a:ea typeface="Calibri" panose="020F0502020204030204" pitchFamily="34" charset="0"/>
              </a:rPr>
              <a:t> </a:t>
            </a:r>
            <a:r>
              <a:rPr lang="ro-RO" dirty="0">
                <a:effectLst/>
                <a:ea typeface="Calibri" panose="020F0502020204030204" pitchFamily="34" charset="0"/>
              </a:rPr>
              <a:t>pe zi.</a:t>
            </a:r>
          </a:p>
          <a:p>
            <a:r>
              <a:rPr lang="ro-RO" dirty="0">
                <a:ea typeface="Calibri" panose="020F0502020204030204" pitchFamily="34" charset="0"/>
              </a:rPr>
              <a:t>Alege să bei ceai de plante, suc natural de fructe, dar nu foarte des</a:t>
            </a:r>
            <a:r>
              <a:rPr lang="ro-RO" dirty="0">
                <a:effectLst/>
                <a:ea typeface="Calibri" panose="020F0502020204030204" pitchFamily="34" charset="0"/>
              </a:rPr>
              <a:t> (o cană/zi)</a:t>
            </a:r>
          </a:p>
          <a:p>
            <a:r>
              <a:rPr lang="ro-RO" dirty="0"/>
              <a:t>Evită sucurile cu adaus de zahăr.</a:t>
            </a:r>
          </a:p>
          <a:p>
            <a:endParaRPr lang="ro-RO" dirty="0"/>
          </a:p>
          <a:p>
            <a:endParaRPr lang="ro-RO" dirty="0"/>
          </a:p>
          <a:p>
            <a:endParaRPr lang="ro-RO" dirty="0"/>
          </a:p>
          <a:p>
            <a:pPr marL="0" indent="0">
              <a:buNone/>
            </a:pPr>
            <a:r>
              <a:rPr lang="ro-RO" sz="3200" b="1" dirty="0">
                <a:solidFill>
                  <a:srgbClr val="7030A0"/>
                </a:solidFill>
              </a:rPr>
              <a:t>DACĂ ÎȚI ESTE SETE, </a:t>
            </a:r>
            <a:r>
              <a:rPr lang="ro-RO" sz="4400" b="1" dirty="0">
                <a:solidFill>
                  <a:srgbClr val="7030A0"/>
                </a:solidFill>
              </a:rPr>
              <a:t>BEA APĂ, NU SUC</a:t>
            </a:r>
            <a:r>
              <a:rPr lang="ro-RO" sz="3200" b="1" dirty="0">
                <a:solidFill>
                  <a:srgbClr val="7030A0"/>
                </a:solidFill>
              </a:rPr>
              <a:t>!</a:t>
            </a:r>
            <a:endParaRPr lang="en-US" sz="3200" b="1" dirty="0">
              <a:solidFill>
                <a:srgbClr val="7030A0"/>
              </a:solidFill>
            </a:endParaRPr>
          </a:p>
        </p:txBody>
      </p:sp>
      <p:pic>
        <p:nvPicPr>
          <p:cNvPr id="4" name="Imagine 3" descr="Ce se întâmplă cu apă lăsată în pahar peste noapte - mituri și adevăruri explicate de medici |  adevarul.ro">
            <a:extLst>
              <a:ext uri="{FF2B5EF4-FFF2-40B4-BE49-F238E27FC236}">
                <a16:creationId xmlns:a16="http://schemas.microsoft.com/office/drawing/2014/main" xmlns="" id="{496032C6-F420-7A32-3A16-F588549223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92" y="1756805"/>
            <a:ext cx="5943600" cy="2861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ine 4">
            <a:extLst>
              <a:ext uri="{FF2B5EF4-FFF2-40B4-BE49-F238E27FC236}">
                <a16:creationId xmlns:a16="http://schemas.microsoft.com/office/drawing/2014/main" xmlns="" id="{DBCC2E3B-B702-3FAF-94A9-001B02D31C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026" y="4684232"/>
            <a:ext cx="1289215" cy="1720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ine 5">
            <a:extLst>
              <a:ext uri="{FF2B5EF4-FFF2-40B4-BE49-F238E27FC236}">
                <a16:creationId xmlns:a16="http://schemas.microsoft.com/office/drawing/2014/main" xmlns="" id="{9802ADC1-B619-C009-5431-4B557590D0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792" y="4684232"/>
            <a:ext cx="2809049" cy="15746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38851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xmlns="" id="{7D973830-81C9-E36A-C896-C22395A24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385" y="0"/>
            <a:ext cx="10515600" cy="1325563"/>
          </a:xfrm>
        </p:spPr>
        <p:txBody>
          <a:bodyPr/>
          <a:lstStyle/>
          <a:p>
            <a:r>
              <a:rPr lang="ro-RO" dirty="0"/>
              <a:t>10 SFATURI CA SĂ CRESC MARE ȘI SĂNĂTOS</a:t>
            </a:r>
            <a:endParaRPr lang="en-US" dirty="0"/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xmlns="" id="{D18D16C1-AF3E-6020-B0FA-3FC1EB63C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7320" y="1121434"/>
            <a:ext cx="5989608" cy="5698839"/>
          </a:xfrm>
        </p:spPr>
        <p:txBody>
          <a:bodyPr/>
          <a:lstStyle/>
          <a:p>
            <a:pPr marL="514350" indent="-514350">
              <a:spcAft>
                <a:spcPts val="1800"/>
              </a:spcAft>
              <a:buFont typeface="+mj-lt"/>
              <a:buAutoNum type="arabicPeriod"/>
            </a:pPr>
            <a:r>
              <a:rPr lang="ro-RO" dirty="0"/>
              <a:t>Să mă spăl pe mâini înainte de fiecare masă,</a:t>
            </a:r>
          </a:p>
          <a:p>
            <a:pPr marL="514350" indent="-514350">
              <a:spcAft>
                <a:spcPts val="1800"/>
              </a:spcAft>
              <a:buFont typeface="+mj-lt"/>
              <a:buAutoNum type="arabicPeriod"/>
            </a:pPr>
            <a:r>
              <a:rPr lang="ro-RO" dirty="0"/>
              <a:t>Să iau micul dejun în fiecare dimineață,</a:t>
            </a:r>
          </a:p>
          <a:p>
            <a:pPr marL="514350" indent="-514350">
              <a:spcAft>
                <a:spcPts val="1800"/>
              </a:spcAft>
              <a:buFont typeface="+mj-lt"/>
              <a:buAutoNum type="arabicPeriod"/>
            </a:pPr>
            <a:r>
              <a:rPr lang="ro-RO" dirty="0"/>
              <a:t>Să mănânc aproximativ la aceleași ore (mic dejun, prânz, cină)</a:t>
            </a:r>
          </a:p>
          <a:p>
            <a:pPr marL="514350" indent="-514350">
              <a:spcAft>
                <a:spcPts val="1800"/>
              </a:spcAft>
              <a:buFont typeface="+mj-lt"/>
              <a:buAutoNum type="arabicPeriod"/>
            </a:pPr>
            <a:r>
              <a:rPr lang="ro-RO" dirty="0"/>
              <a:t>Să mestec bine alimentele,</a:t>
            </a:r>
          </a:p>
          <a:p>
            <a:pPr marL="514350" indent="-514350">
              <a:spcAft>
                <a:spcPts val="1800"/>
              </a:spcAft>
              <a:buFont typeface="+mj-lt"/>
              <a:buAutoNum type="arabicPeriod"/>
            </a:pPr>
            <a:r>
              <a:rPr lang="ro-RO" dirty="0"/>
              <a:t>Să iau masa cât de des împreună cu ceilalți membri ai familiei,</a:t>
            </a:r>
          </a:p>
          <a:p>
            <a:pPr marL="514350" indent="-514350">
              <a:spcAft>
                <a:spcPts val="1800"/>
              </a:spcAft>
              <a:buFont typeface="+mj-lt"/>
              <a:buAutoNum type="arabicPeriod"/>
            </a:pPr>
            <a:endParaRPr lang="ro-RO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pic>
        <p:nvPicPr>
          <p:cNvPr id="4" name="Picture 49">
            <a:extLst>
              <a:ext uri="{FF2B5EF4-FFF2-40B4-BE49-F238E27FC236}">
                <a16:creationId xmlns:a16="http://schemas.microsoft.com/office/drawing/2014/main" xmlns="" id="{81CD49AA-33EC-564F-AD90-945E636313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710" y="5135619"/>
            <a:ext cx="2467610" cy="1684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6" name="Picture 2" descr="exploda Umed Recomandat mic dejun pentru copii de 1 an jumate fasole  Milimetru tigru">
            <a:extLst>
              <a:ext uri="{FF2B5EF4-FFF2-40B4-BE49-F238E27FC236}">
                <a16:creationId xmlns:a16="http://schemas.microsoft.com/office/drawing/2014/main" xmlns="" id="{07C04E48-1B00-709E-D7C8-4D25C616C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529" y="2341047"/>
            <a:ext cx="2289709" cy="140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Spălarea corectă a mâinilor: mituri distruse">
            <a:extLst>
              <a:ext uri="{FF2B5EF4-FFF2-40B4-BE49-F238E27FC236}">
                <a16:creationId xmlns:a16="http://schemas.microsoft.com/office/drawing/2014/main" xmlns="" id="{1EC7B4CE-4BE2-914C-585F-CB58AEF70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38" y="959099"/>
            <a:ext cx="2236307" cy="140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>
            <a:extLst>
              <a:ext uri="{FF2B5EF4-FFF2-40B4-BE49-F238E27FC236}">
                <a16:creationId xmlns:a16="http://schemas.microsoft.com/office/drawing/2014/main" xmlns="" id="{D08A89B2-5D46-354A-28D4-14DB63F47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081" y="3747536"/>
            <a:ext cx="2133600" cy="141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3492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xmlns="" id="{7D973830-81C9-E36A-C896-C22395A24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o-RO" dirty="0"/>
              <a:t>10 SFATURI CA SĂ CRESC MARE ȘI SĂNĂTOS</a:t>
            </a:r>
            <a:endParaRPr lang="en-US" dirty="0"/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xmlns="" id="{D18D16C1-AF3E-6020-B0FA-3FC1EB63C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525151"/>
            <a:ext cx="5989608" cy="5237957"/>
          </a:xfrm>
        </p:spPr>
        <p:txBody>
          <a:bodyPr/>
          <a:lstStyle/>
          <a:p>
            <a:pPr marL="0" indent="0">
              <a:buNone/>
            </a:pPr>
            <a:r>
              <a:rPr lang="ro-RO" dirty="0"/>
              <a:t>6. Să mănânc fructe și legume proaspete,</a:t>
            </a:r>
          </a:p>
          <a:p>
            <a:pPr marL="0" indent="0">
              <a:buNone/>
            </a:pPr>
            <a:r>
              <a:rPr lang="ro-RO" dirty="0"/>
              <a:t>7. Să mănânc zilnic alimente din toate grupele,</a:t>
            </a:r>
          </a:p>
          <a:p>
            <a:pPr marL="0" indent="0">
              <a:buNone/>
            </a:pPr>
            <a:r>
              <a:rPr lang="ro-RO" dirty="0"/>
              <a:t>8. Să evit excesul de grăsimi, zahăr și sare,</a:t>
            </a:r>
          </a:p>
          <a:p>
            <a:pPr marL="0" indent="0">
              <a:buNone/>
            </a:pPr>
            <a:r>
              <a:rPr lang="ro-RO" dirty="0"/>
              <a:t>9. Să înlocuiesc bomboanele, prăjiturile, ciocolata cu fructe,</a:t>
            </a:r>
          </a:p>
          <a:p>
            <a:pPr marL="0" indent="0">
              <a:buNone/>
            </a:pPr>
            <a:r>
              <a:rPr lang="ro-RO" dirty="0"/>
              <a:t>10.  Să fac mișcare cel puțin 60 de minute pe zi.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pic>
        <p:nvPicPr>
          <p:cNvPr id="4" name="Picture 10" descr="fruits_vegetables_2_g">
            <a:extLst>
              <a:ext uri="{FF2B5EF4-FFF2-40B4-BE49-F238E27FC236}">
                <a16:creationId xmlns:a16="http://schemas.microsoft.com/office/drawing/2014/main" xmlns="" id="{DDBB18F0-0F31-763E-EFE9-5588D7A12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08" y="1525152"/>
            <a:ext cx="2254370" cy="150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ine 5">
            <a:extLst>
              <a:ext uri="{FF2B5EF4-FFF2-40B4-BE49-F238E27FC236}">
                <a16:creationId xmlns:a16="http://schemas.microsoft.com/office/drawing/2014/main" xmlns="" id="{1D51E987-DDD4-CE49-142A-B5C83C38BF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7861" y="2898475"/>
            <a:ext cx="3864633" cy="3864633"/>
          </a:xfrm>
          <a:prstGeom prst="rect">
            <a:avLst/>
          </a:prstGeom>
        </p:spPr>
      </p:pic>
      <p:pic>
        <p:nvPicPr>
          <p:cNvPr id="7" name="Picture 10" descr="Move Your Way: Physical Activity for Families | HealthySD.gov">
            <a:extLst>
              <a:ext uri="{FF2B5EF4-FFF2-40B4-BE49-F238E27FC236}">
                <a16:creationId xmlns:a16="http://schemas.microsoft.com/office/drawing/2014/main" xmlns="" id="{6DE6D2E9-76C4-5A09-179A-7A7FCE7BD9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189" y="6053952"/>
            <a:ext cx="4761230" cy="5988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39001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xmlns="" id="{7D973830-81C9-E36A-C896-C22395A24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o-RO" dirty="0"/>
              <a:t>GUSTAREA DE LA ȘCOALĂ:</a:t>
            </a:r>
            <a:endParaRPr lang="en-US" dirty="0"/>
          </a:p>
        </p:txBody>
      </p:sp>
      <p:pic>
        <p:nvPicPr>
          <p:cNvPr id="6146" name="Picture 2" descr="100 Lunch Box Ideas Your Kids Will Love">
            <a:extLst>
              <a:ext uri="{FF2B5EF4-FFF2-40B4-BE49-F238E27FC236}">
                <a16:creationId xmlns:a16="http://schemas.microsoft.com/office/drawing/2014/main" xmlns="" id="{0772D2E8-06F0-DA94-FF5B-4E19EBEF1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454" y="2118519"/>
            <a:ext cx="6477000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74047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u este disponibilă nicio descriere pentru fotografie.">
            <a:extLst>
              <a:ext uri="{FF2B5EF4-FFF2-40B4-BE49-F238E27FC236}">
                <a16:creationId xmlns:a16="http://schemas.microsoft.com/office/drawing/2014/main" xmlns="" id="{1E7833E5-509F-0420-156E-680794ED745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46" b="11183"/>
          <a:stretch/>
        </p:blipFill>
        <p:spPr bwMode="auto">
          <a:xfrm>
            <a:off x="4882550" y="89501"/>
            <a:ext cx="6788989" cy="6678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u 1">
            <a:extLst>
              <a:ext uri="{FF2B5EF4-FFF2-40B4-BE49-F238E27FC236}">
                <a16:creationId xmlns:a16="http://schemas.microsoft.com/office/drawing/2014/main" xmlns="" id="{354F44AD-D58B-852C-144C-904DBC1C0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o-RO" dirty="0"/>
              <a:t>VITAMINE:</a:t>
            </a:r>
            <a:endParaRPr lang="en-US" dirty="0"/>
          </a:p>
        </p:txBody>
      </p:sp>
      <p:pic>
        <p:nvPicPr>
          <p:cNvPr id="7" name="Imagine 6">
            <a:extLst>
              <a:ext uri="{FF2B5EF4-FFF2-40B4-BE49-F238E27FC236}">
                <a16:creationId xmlns:a16="http://schemas.microsoft.com/office/drawing/2014/main" xmlns="" id="{6E9D0D2F-7140-2476-BD71-0699E5A53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081" y="1966312"/>
            <a:ext cx="4645459" cy="309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1999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689B5F4-586C-D7F6-EF2E-C0AD8A090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777" y="897147"/>
            <a:ext cx="8436633" cy="560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3271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conținut 1">
            <a:extLst>
              <a:ext uri="{FF2B5EF4-FFF2-40B4-BE49-F238E27FC236}">
                <a16:creationId xmlns:a16="http://schemas.microsoft.com/office/drawing/2014/main" xmlns="" id="{73E12166-15A5-F5A6-8C19-AE0ED9940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1245" y="2729840"/>
            <a:ext cx="4416725" cy="27032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o-RO" sz="3600" dirty="0">
                <a:solidFill>
                  <a:schemeClr val="accent2">
                    <a:lumMod val="75000"/>
                  </a:schemeClr>
                </a:solidFill>
              </a:rPr>
              <a:t>Să iau note mari !</a:t>
            </a:r>
          </a:p>
          <a:p>
            <a:pPr marL="0" indent="0">
              <a:buNone/>
            </a:pPr>
            <a:r>
              <a:rPr lang="ro-RO" sz="3600" dirty="0">
                <a:solidFill>
                  <a:schemeClr val="accent2">
                    <a:lumMod val="75000"/>
                  </a:schemeClr>
                </a:solidFill>
              </a:rPr>
              <a:t>Să mă joc mai mult !</a:t>
            </a:r>
          </a:p>
          <a:p>
            <a:pPr marL="0" indent="0">
              <a:buNone/>
            </a:pPr>
            <a:r>
              <a:rPr lang="ro-RO" sz="3600" dirty="0">
                <a:solidFill>
                  <a:schemeClr val="accent2">
                    <a:lumMod val="75000"/>
                  </a:schemeClr>
                </a:solidFill>
              </a:rPr>
              <a:t>Să am o viață fericită !</a:t>
            </a:r>
            <a:endParaRPr lang="en-US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itlu 1">
            <a:extLst>
              <a:ext uri="{FF2B5EF4-FFF2-40B4-BE49-F238E27FC236}">
                <a16:creationId xmlns:a16="http://schemas.microsoft.com/office/drawing/2014/main" xmlns="" id="{EF29832D-0EF1-AD61-1331-9219E529A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899963"/>
            <a:ext cx="10439400" cy="1325563"/>
          </a:xfrm>
        </p:spPr>
        <p:txBody>
          <a:bodyPr/>
          <a:lstStyle/>
          <a:p>
            <a:pPr marL="0" indent="0">
              <a:buNone/>
            </a:pPr>
            <a:r>
              <a:rPr lang="ro-RO" dirty="0"/>
              <a:t>DACĂ MÂNÂNC SĂNĂTOS ȘI FAC MIȘCARE </a:t>
            </a:r>
            <a:r>
              <a:rPr lang="ro-RO" b="1" dirty="0">
                <a:solidFill>
                  <a:schemeClr val="accent2">
                    <a:lumMod val="75000"/>
                  </a:schemeClr>
                </a:solidFill>
              </a:rPr>
              <a:t>VOI PUTEA</a:t>
            </a:r>
            <a:r>
              <a:rPr lang="ro-RO" dirty="0"/>
              <a:t>:</a:t>
            </a:r>
          </a:p>
        </p:txBody>
      </p:sp>
      <p:pic>
        <p:nvPicPr>
          <p:cNvPr id="9218" name="Picture 2" descr="Topo 36+ imagem beautiful happy family - br.thptnganamst.edu.vn">
            <a:extLst>
              <a:ext uri="{FF2B5EF4-FFF2-40B4-BE49-F238E27FC236}">
                <a16:creationId xmlns:a16="http://schemas.microsoft.com/office/drawing/2014/main" xmlns="" id="{38DEE739-B926-ABF7-294E-A82D5F420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79" y="2337759"/>
            <a:ext cx="7157567" cy="426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5122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xmlns="" id="{4F2A4D40-DB5A-01E9-E1B5-30E6C357C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o-RO"/>
              <a:t>LEGUME ȘI FRUCTE</a:t>
            </a:r>
            <a:endParaRPr lang="en-US" dirty="0"/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xmlns="" id="{63D6B83F-F25A-BEDD-0C5F-1CE7296C1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0" y="1825625"/>
            <a:ext cx="4953000" cy="4351338"/>
          </a:xfrm>
        </p:spPr>
        <p:txBody>
          <a:bodyPr/>
          <a:lstStyle/>
          <a:p>
            <a:r>
              <a:rPr lang="ro-RO" dirty="0"/>
              <a:t>Colorează-ți farfuria cu legume și fructe de sezon, dulci și delicioase.</a:t>
            </a:r>
          </a:p>
          <a:p>
            <a:r>
              <a:rPr lang="ro-RO" dirty="0"/>
              <a:t>Încearcă legumele și fructele de la verde închis, cum este spanacul, mărul  până la portocaliu, cum sunt morcovii, portocalele.</a:t>
            </a:r>
          </a:p>
          <a:p>
            <a:endParaRPr lang="en-US" dirty="0"/>
          </a:p>
        </p:txBody>
      </p:sp>
      <p:pic>
        <p:nvPicPr>
          <p:cNvPr id="4" name="Picture 25" descr="de ce sa mananci legume la fiecare masa">
            <a:extLst>
              <a:ext uri="{FF2B5EF4-FFF2-40B4-BE49-F238E27FC236}">
                <a16:creationId xmlns:a16="http://schemas.microsoft.com/office/drawing/2014/main" xmlns="" id="{DB35EA42-E5E2-AE1F-BD9D-48F7245D87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8" y="1617786"/>
            <a:ext cx="6310862" cy="4206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0497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xmlns="" id="{7D973830-81C9-E36A-C896-C22395A24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o-RO" dirty="0"/>
              <a:t>LEGUME ȘI FRUCTE </a:t>
            </a:r>
            <a:endParaRPr lang="en-US" dirty="0"/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xmlns="" id="{D18D16C1-AF3E-6020-B0FA-3FC1EB63C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2392" y="1690688"/>
            <a:ext cx="5725226" cy="4351338"/>
          </a:xfrm>
        </p:spPr>
        <p:txBody>
          <a:bodyPr/>
          <a:lstStyle/>
          <a:p>
            <a:r>
              <a:rPr lang="ro-RO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Consumă zilnic </a:t>
            </a:r>
            <a:r>
              <a:rPr lang="fr-FR" b="1" dirty="0">
                <a:solidFill>
                  <a:schemeClr val="accent6">
                    <a:lumMod val="75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5 PORȚII DE LEGUME ȘI FRUCTE 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( 350 g). </a:t>
            </a:r>
            <a:endParaRPr lang="ro-RO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porție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standard este de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exemplu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: 1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măr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1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banană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1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pară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½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cană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zmeură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cireșe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fructe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tocate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suc de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fructe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fără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zahăr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legume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crude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rase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gătite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5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fructe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uscate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Picture 4" descr="TricksfuerGemuese_5-am-Tag">
            <a:extLst>
              <a:ext uri="{FF2B5EF4-FFF2-40B4-BE49-F238E27FC236}">
                <a16:creationId xmlns:a16="http://schemas.microsoft.com/office/drawing/2014/main" xmlns="" id="{9E56BCD0-E668-BC41-1D13-D24B329475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82" y="1690688"/>
            <a:ext cx="5428120" cy="41168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75013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xmlns="" id="{7D973830-81C9-E36A-C896-C22395A24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652" y="934390"/>
            <a:ext cx="4744416" cy="590762"/>
          </a:xfrm>
        </p:spPr>
        <p:txBody>
          <a:bodyPr>
            <a:normAutofit fontScale="90000"/>
          </a:bodyPr>
          <a:lstStyle/>
          <a:p>
            <a:pPr algn="ctr"/>
            <a:r>
              <a:rPr lang="ro-RO" dirty="0"/>
              <a:t>CEREALE </a:t>
            </a:r>
            <a:endParaRPr lang="en-US" dirty="0"/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xmlns="" id="{D18D16C1-AF3E-6020-B0FA-3FC1EB63C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6934" y="1690688"/>
            <a:ext cx="5645066" cy="4351338"/>
          </a:xfrm>
        </p:spPr>
        <p:txBody>
          <a:bodyPr/>
          <a:lstStyle/>
          <a:p>
            <a:endParaRPr lang="ro-RO" dirty="0"/>
          </a:p>
          <a:p>
            <a:endParaRPr lang="ro-RO" dirty="0"/>
          </a:p>
          <a:p>
            <a:r>
              <a:rPr lang="ro-RO" dirty="0"/>
              <a:t>Începe ziua inteligent, mâncând cereale</a:t>
            </a:r>
          </a:p>
          <a:p>
            <a:r>
              <a:rPr lang="ro-RO" dirty="0"/>
              <a:t>Mănâncă mai ales cereale integrale</a:t>
            </a:r>
          </a:p>
          <a:p>
            <a:endParaRPr lang="en-US" dirty="0"/>
          </a:p>
        </p:txBody>
      </p:sp>
      <p:pic>
        <p:nvPicPr>
          <p:cNvPr id="4" name="Picture 3" descr="0929">
            <a:extLst>
              <a:ext uri="{FF2B5EF4-FFF2-40B4-BE49-F238E27FC236}">
                <a16:creationId xmlns:a16="http://schemas.microsoft.com/office/drawing/2014/main" xmlns="" id="{E9FB5AAD-5A40-D869-5160-35902DD56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340" y="1854679"/>
            <a:ext cx="2652903" cy="177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muesli">
            <a:extLst>
              <a:ext uri="{FF2B5EF4-FFF2-40B4-BE49-F238E27FC236}">
                <a16:creationId xmlns:a16="http://schemas.microsoft.com/office/drawing/2014/main" xmlns="" id="{1E3BDA8B-D8DD-DEC9-F7F0-290C7D09F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011" y="3961983"/>
            <a:ext cx="2773392" cy="208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45_painea%20graham">
            <a:extLst>
              <a:ext uri="{FF2B5EF4-FFF2-40B4-BE49-F238E27FC236}">
                <a16:creationId xmlns:a16="http://schemas.microsoft.com/office/drawing/2014/main" xmlns="" id="{28E08B9D-80AC-63A4-F02A-8F1E743E6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243" y="1820698"/>
            <a:ext cx="2773392" cy="184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8" descr="b6-brown-rice-lg">
            <a:extLst>
              <a:ext uri="{FF2B5EF4-FFF2-40B4-BE49-F238E27FC236}">
                <a16:creationId xmlns:a16="http://schemas.microsoft.com/office/drawing/2014/main" xmlns="" id="{076AA91E-EC68-23A6-0CED-E6AF0584C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01" y="3967133"/>
            <a:ext cx="2650510" cy="207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4468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xmlns="" id="{7D973830-81C9-E36A-C896-C22395A24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o-RO" dirty="0"/>
              <a:t>CEREALE</a:t>
            </a:r>
            <a:endParaRPr lang="en-US" dirty="0"/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xmlns="" id="{D18D16C1-AF3E-6020-B0FA-3FC1EB63C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2392" y="1690688"/>
            <a:ext cx="5989608" cy="4351338"/>
          </a:xfrm>
        </p:spPr>
        <p:txBody>
          <a:bodyPr/>
          <a:lstStyle/>
          <a:p>
            <a:endParaRPr lang="ro-RO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o-RO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Consumă zilnic </a:t>
            </a:r>
            <a:r>
              <a:rPr lang="fr-FR" b="1" dirty="0">
                <a:solidFill>
                  <a:schemeClr val="accent4">
                    <a:lumMod val="75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4 PORȚII DE CEREALE 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o-RO" dirty="0"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inimum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21 g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cereale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integrale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ro-RO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porție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standard este de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exemplu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: o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felie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pâine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½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cană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orez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paste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fierte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o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cană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fulgi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cereale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1027" name="Imagine 1">
            <a:extLst>
              <a:ext uri="{FF2B5EF4-FFF2-40B4-BE49-F238E27FC236}">
                <a16:creationId xmlns:a16="http://schemas.microsoft.com/office/drawing/2014/main" xmlns="" id="{AE5A416B-47B0-4470-28F8-B73A56956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831" y="1514930"/>
            <a:ext cx="1691981" cy="161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Imagine 2">
            <a:extLst>
              <a:ext uri="{FF2B5EF4-FFF2-40B4-BE49-F238E27FC236}">
                <a16:creationId xmlns:a16="http://schemas.microsoft.com/office/drawing/2014/main" xmlns="" id="{A8C9A226-068B-C33C-2325-95D1D51F2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812" y="2754313"/>
            <a:ext cx="2214002" cy="204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Imagine 3">
            <a:extLst>
              <a:ext uri="{FF2B5EF4-FFF2-40B4-BE49-F238E27FC236}">
                <a16:creationId xmlns:a16="http://schemas.microsoft.com/office/drawing/2014/main" xmlns="" id="{A9D9C970-A457-D2CC-BD1D-CDB38F620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194" y="4771293"/>
            <a:ext cx="1979819" cy="1721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7E2635EF-9EF5-F6E8-2DE8-E88BE3F3E4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2536" y="142875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691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xmlns="" id="{7D973830-81C9-E36A-C896-C22395A24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4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LAPTE ȘI PRODUSE LACTATE</a:t>
            </a:r>
            <a:endParaRPr lang="en-US" dirty="0"/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xmlns="" id="{D18D16C1-AF3E-6020-B0FA-3FC1EB63C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2392" y="1690688"/>
            <a:ext cx="5989608" cy="4351338"/>
          </a:xfrm>
        </p:spPr>
        <p:txBody>
          <a:bodyPr/>
          <a:lstStyle/>
          <a:p>
            <a:pPr marL="0" indent="0">
              <a:buNone/>
            </a:pPr>
            <a:r>
              <a:rPr lang="ro-RO" dirty="0"/>
              <a:t>Laptele și produsele lactate (iaurt, chefir, </a:t>
            </a:r>
            <a:r>
              <a:rPr lang="ro-RO" dirty="0" err="1"/>
              <a:t>sana</a:t>
            </a:r>
            <a:r>
              <a:rPr lang="ro-RO" dirty="0"/>
              <a:t>, unt, smântână, brânză)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o-RO" dirty="0"/>
              <a:t>sunt foarte bogate în calciu,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o-RO" dirty="0"/>
              <a:t>ne întăresc oasele și dinții,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o-RO" dirty="0"/>
              <a:t>ne fac mai rezistenți la boli,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o-RO" dirty="0"/>
              <a:t>ne ajută să creștem mari</a:t>
            </a:r>
            <a:endParaRPr lang="en-US" dirty="0"/>
          </a:p>
        </p:txBody>
      </p:sp>
      <p:pic>
        <p:nvPicPr>
          <p:cNvPr id="6" name="Picture 7" descr="milch-kaese">
            <a:extLst>
              <a:ext uri="{FF2B5EF4-FFF2-40B4-BE49-F238E27FC236}">
                <a16:creationId xmlns:a16="http://schemas.microsoft.com/office/drawing/2014/main" xmlns="" id="{88BEB521-F52A-14F9-5BDD-AAB479D25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91" y="1595887"/>
            <a:ext cx="4382218" cy="4139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8733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xmlns="" id="{7D973830-81C9-E36A-C896-C22395A24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4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LAPTE ȘI PRODUSE LACTATE</a:t>
            </a:r>
            <a:endParaRPr lang="en-US" dirty="0"/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xmlns="" id="{D18D16C1-AF3E-6020-B0FA-3FC1EB63C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2392" y="1690688"/>
            <a:ext cx="5989608" cy="4351338"/>
          </a:xfrm>
        </p:spPr>
        <p:txBody>
          <a:bodyPr/>
          <a:lstStyle/>
          <a:p>
            <a:r>
              <a:rPr lang="ro-RO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Consumă zilnic 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 ½ PORȚII DE LAPTE ȘI PRODUSE LACTATE. </a:t>
            </a:r>
            <a:endParaRPr lang="ro-RO" b="1" dirty="0">
              <a:solidFill>
                <a:schemeClr val="accent1">
                  <a:lumMod val="75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porție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standard este de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exemplu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: 1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cană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lapte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½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cană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brânză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vaci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semidegresată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40 mg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brânză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procesată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cât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cutie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chibrituri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Picture 10" descr="yoghurt070806_228x292">
            <a:extLst>
              <a:ext uri="{FF2B5EF4-FFF2-40B4-BE49-F238E27FC236}">
                <a16:creationId xmlns:a16="http://schemas.microsoft.com/office/drawing/2014/main" xmlns="" id="{84D4102D-F1B9-8BB5-4B0F-01E45DE17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652" y="1501122"/>
            <a:ext cx="2475960" cy="3166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 descr="telemea">
            <a:extLst>
              <a:ext uri="{FF2B5EF4-FFF2-40B4-BE49-F238E27FC236}">
                <a16:creationId xmlns:a16="http://schemas.microsoft.com/office/drawing/2014/main" xmlns="" id="{2265E739-4938-BEB2-964B-E85E5EB4F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62" y="4734602"/>
            <a:ext cx="2583612" cy="1926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6" descr="cottage-cheese">
            <a:extLst>
              <a:ext uri="{FF2B5EF4-FFF2-40B4-BE49-F238E27FC236}">
                <a16:creationId xmlns:a16="http://schemas.microsoft.com/office/drawing/2014/main" xmlns="" id="{918E1E1A-3C5C-B7A7-F5BD-362064469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650" y="1886162"/>
            <a:ext cx="2475959" cy="2487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18241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xmlns="" id="{7D973830-81C9-E36A-C896-C22395A24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4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ALIMENTE </a:t>
            </a:r>
            <a:r>
              <a:rPr lang="ro-RO" dirty="0">
                <a:ea typeface="Times New Roman" panose="02020603050405020304" pitchFamily="18" charset="0"/>
                <a:cs typeface="Times New Roman" panose="02020603050405020304" pitchFamily="18" charset="0"/>
              </a:rPr>
              <a:t>CE CONȚIN </a:t>
            </a:r>
            <a:r>
              <a:rPr lang="fr-FR" sz="4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PROTEI</a:t>
            </a:r>
            <a:r>
              <a:rPr lang="ro-RO" sz="4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fr-FR" sz="4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en-US" dirty="0"/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xmlns="" id="{D18D16C1-AF3E-6020-B0FA-3FC1EB63C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2392" y="1690688"/>
            <a:ext cx="5989608" cy="4351338"/>
          </a:xfrm>
        </p:spPr>
        <p:txBody>
          <a:bodyPr>
            <a:normAutofit fontScale="92500" lnSpcReduction="10000"/>
          </a:bodyPr>
          <a:lstStyle/>
          <a:p>
            <a:r>
              <a:rPr lang="ro-RO" altLang="en-US" sz="3000" dirty="0"/>
              <a:t>Mănâncă mai ales carne albă (pui, curcan, pește), mai rar carne roșie (porc, vită)</a:t>
            </a:r>
          </a:p>
          <a:p>
            <a:r>
              <a:rPr lang="ro-RO" altLang="en-US" sz="3000" dirty="0"/>
              <a:t>Carnea să fie gătită la cuptor, grătar sau fiartă, mai rar prăjită</a:t>
            </a:r>
          </a:p>
          <a:p>
            <a:r>
              <a:rPr lang="ro-RO" altLang="en-US" sz="3000" dirty="0"/>
              <a:t>Nucile, semințele, alunele sunt surse importante de proteine</a:t>
            </a:r>
          </a:p>
          <a:p>
            <a:r>
              <a:rPr lang="ro-RO" altLang="en-US" sz="3000" dirty="0"/>
              <a:t>Leguminoasele (fasole, mazăre, năut, soia, etc) sunt proteine vegetale</a:t>
            </a:r>
          </a:p>
          <a:p>
            <a:r>
              <a:rPr lang="ro-RO" altLang="en-US" sz="3000" dirty="0"/>
              <a:t>Ouăle conțin multe substanțe nutritive</a:t>
            </a:r>
          </a:p>
          <a:p>
            <a:endParaRPr lang="ro-RO" altLang="en-US" b="1" dirty="0">
              <a:solidFill>
                <a:srgbClr val="EF2A03"/>
              </a:solidFill>
            </a:endParaRPr>
          </a:p>
        </p:txBody>
      </p:sp>
      <p:sp>
        <p:nvSpPr>
          <p:cNvPr id="7" name="CasetăText 6">
            <a:extLst>
              <a:ext uri="{FF2B5EF4-FFF2-40B4-BE49-F238E27FC236}">
                <a16:creationId xmlns:a16="http://schemas.microsoft.com/office/drawing/2014/main" xmlns="" id="{873A12C1-922E-8757-FB45-6E7DD11CA6E6}"/>
              </a:ext>
            </a:extLst>
          </p:cNvPr>
          <p:cNvSpPr txBox="1"/>
          <p:nvPr/>
        </p:nvSpPr>
        <p:spPr>
          <a:xfrm>
            <a:off x="3419018" y="4137603"/>
            <a:ext cx="61549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080" name="Picture 9" descr="050114_rfoster_mp_dt_food_eggs5">
            <a:extLst>
              <a:ext uri="{FF2B5EF4-FFF2-40B4-BE49-F238E27FC236}">
                <a16:creationId xmlns:a16="http://schemas.microsoft.com/office/drawing/2014/main" xmlns="" id="{EDB72193-D47B-548D-BBB6-89BD3CD85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570" y="5253061"/>
            <a:ext cx="1734991" cy="1400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9">
            <a:extLst>
              <a:ext uri="{FF2B5EF4-FFF2-40B4-BE49-F238E27FC236}">
                <a16:creationId xmlns:a16="http://schemas.microsoft.com/office/drawing/2014/main" xmlns="" id="{D90589C6-53FC-EF76-CE5E-33078F0759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02589" y="202326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xmlns="" id="{704E43E8-A8AB-BCE6-FEB3-24CECFDADB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02589" y="248046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" name="Picture 22" descr="1760">
            <a:extLst>
              <a:ext uri="{FF2B5EF4-FFF2-40B4-BE49-F238E27FC236}">
                <a16:creationId xmlns:a16="http://schemas.microsoft.com/office/drawing/2014/main" xmlns="" id="{4A4BDB3A-67CF-A56A-F294-A49E9E66CD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34" y="4724202"/>
            <a:ext cx="2195242" cy="2195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ine 11">
            <a:extLst>
              <a:ext uri="{FF2B5EF4-FFF2-40B4-BE49-F238E27FC236}">
                <a16:creationId xmlns:a16="http://schemas.microsoft.com/office/drawing/2014/main" xmlns="" id="{7F709F06-6D74-A40D-D9C0-773B2A999C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7517" y="1457864"/>
            <a:ext cx="4759476" cy="356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5985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xmlns="" id="{7D973830-81C9-E36A-C896-C22395A24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4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ALIMENTE </a:t>
            </a:r>
            <a:r>
              <a:rPr lang="ro-RO" sz="4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CE CONȚIN </a:t>
            </a:r>
            <a:r>
              <a:rPr lang="fr-FR" sz="4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PROTEI</a:t>
            </a:r>
            <a:r>
              <a:rPr lang="ro-RO" sz="4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fr-FR" sz="4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en-US" dirty="0"/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xmlns="" id="{D18D16C1-AF3E-6020-B0FA-3FC1EB63C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2392" y="1719630"/>
            <a:ext cx="5989608" cy="4351338"/>
          </a:xfrm>
        </p:spPr>
        <p:txBody>
          <a:bodyPr/>
          <a:lstStyle/>
          <a:p>
            <a:r>
              <a:rPr lang="ro-RO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Consumă zilnic </a:t>
            </a:r>
            <a:r>
              <a:rPr lang="fr-FR" b="1" dirty="0">
                <a:solidFill>
                  <a:schemeClr val="accent2">
                    <a:lumMod val="75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3-4 PORȚII DE ALIMENTE PROTEICE 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(120-150 g). </a:t>
            </a:r>
            <a:endParaRPr lang="ro-RO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porție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standard este de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exemplu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: 30 g carne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slabă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pui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pește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gătite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1 ou, 1/4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cană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fasole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boabe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mazăre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linte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soia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15 g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nuci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semințe</a:t>
            </a:r>
            <a:r>
              <a:rPr lang="fr-F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Picture 15" descr="Fischgericht-200">
            <a:extLst>
              <a:ext uri="{FF2B5EF4-FFF2-40B4-BE49-F238E27FC236}">
                <a16:creationId xmlns:a16="http://schemas.microsoft.com/office/drawing/2014/main" xmlns="" id="{FA7B5003-5E92-74B6-12B8-B8477897D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343" y="2819190"/>
            <a:ext cx="1623814" cy="1623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1" descr="ico_17">
            <a:extLst>
              <a:ext uri="{FF2B5EF4-FFF2-40B4-BE49-F238E27FC236}">
                <a16:creationId xmlns:a16="http://schemas.microsoft.com/office/drawing/2014/main" xmlns="" id="{3B738AC6-17B1-38AC-C581-9F9646E07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343" y="4337538"/>
            <a:ext cx="1623815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6" descr="22275382_1">
            <a:extLst>
              <a:ext uri="{FF2B5EF4-FFF2-40B4-BE49-F238E27FC236}">
                <a16:creationId xmlns:a16="http://schemas.microsoft.com/office/drawing/2014/main" xmlns="" id="{16B84739-F7DA-A548-A312-F1F7819D5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8" y="1854749"/>
            <a:ext cx="1715049" cy="171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8" descr="halloween-pumpkin">
            <a:extLst>
              <a:ext uri="{FF2B5EF4-FFF2-40B4-BE49-F238E27FC236}">
                <a16:creationId xmlns:a16="http://schemas.microsoft.com/office/drawing/2014/main" xmlns="" id="{E8E63CA0-A66B-F34B-39BD-235723620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45" y="1613240"/>
            <a:ext cx="7620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0" descr="walnusse">
            <a:extLst>
              <a:ext uri="{FF2B5EF4-FFF2-40B4-BE49-F238E27FC236}">
                <a16:creationId xmlns:a16="http://schemas.microsoft.com/office/drawing/2014/main" xmlns="" id="{89A5EDA2-AB3B-BC27-EA55-D7480AE78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545" y="3751261"/>
            <a:ext cx="2650563" cy="1764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9981939"/>
      </p:ext>
    </p:extLst>
  </p:cSld>
  <p:clrMapOvr>
    <a:masterClrMapping/>
  </p:clrMapOvr>
</p:sld>
</file>

<file path=ppt/theme/theme1.xml><?xml version="1.0" encoding="utf-8"?>
<a:theme xmlns:a="http://schemas.openxmlformats.org/drawingml/2006/main" name="Temă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613</Words>
  <Application>Microsoft Office PowerPoint</Application>
  <PresentationFormat>Widescreen</PresentationFormat>
  <Paragraphs>74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Tahoma</vt:lpstr>
      <vt:lpstr>Times New Roman</vt:lpstr>
      <vt:lpstr>Wingdings</vt:lpstr>
      <vt:lpstr>Temă Office</vt:lpstr>
      <vt:lpstr>“Farfuria colorată, sănătoasă și bogată” </vt:lpstr>
      <vt:lpstr>LEGUME ȘI FRUCTE</vt:lpstr>
      <vt:lpstr>LEGUME ȘI FRUCTE </vt:lpstr>
      <vt:lpstr>CEREALE </vt:lpstr>
      <vt:lpstr>CEREALE</vt:lpstr>
      <vt:lpstr>LAPTE ȘI PRODUSE LACTATE</vt:lpstr>
      <vt:lpstr>LAPTE ȘI PRODUSE LACTATE</vt:lpstr>
      <vt:lpstr>ALIMENTE CE CONȚIN PROTEINE</vt:lpstr>
      <vt:lpstr>ALIMENTE CE CONȚIN PROTEINE</vt:lpstr>
      <vt:lpstr>GRĂSIMI</vt:lpstr>
      <vt:lpstr>  EVITĂ GRĂSIMILE "ASCUNSE" ÎN MEZELURI, DULCIURI, FAST FOOD ȘI SEMIPREPARATE. </vt:lpstr>
      <vt:lpstr> EVITĂ ZAHĂRUL ”ASCUNS” ÎN BĂUTURILE RĂCORITOARE  </vt:lpstr>
      <vt:lpstr>LICHIDE</vt:lpstr>
      <vt:lpstr>10 SFATURI CA SĂ CRESC MARE ȘI SĂNĂTOS</vt:lpstr>
      <vt:lpstr>10 SFATURI CA SĂ CRESC MARE ȘI SĂNĂTOS</vt:lpstr>
      <vt:lpstr>GUSTAREA DE LA ȘCOALĂ:</vt:lpstr>
      <vt:lpstr>VITAMINE:</vt:lpstr>
      <vt:lpstr>PowerPoint Presentation</vt:lpstr>
      <vt:lpstr>DACĂ MÂNÂNC SĂNĂTOS ȘI FAC MIȘCARE VOI PUTEA: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Prezentare PowerPoint</dc:title>
  <dc:creator>Ioana CSPS</dc:creator>
  <cp:lastModifiedBy>Alina Dragomiristeanu</cp:lastModifiedBy>
  <cp:revision>11</cp:revision>
  <cp:lastPrinted>2023-10-30T12:12:37Z</cp:lastPrinted>
  <dcterms:created xsi:type="dcterms:W3CDTF">2023-10-17T08:40:27Z</dcterms:created>
  <dcterms:modified xsi:type="dcterms:W3CDTF">2023-10-30T12:27:18Z</dcterms:modified>
</cp:coreProperties>
</file>